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92"/>
    <p:restoredTop sz="96197"/>
  </p:normalViewPr>
  <p:slideViewPr>
    <p:cSldViewPr snapToGrid="0">
      <p:cViewPr varScale="1">
        <p:scale>
          <a:sx n="91" d="100"/>
          <a:sy n="91" d="100"/>
        </p:scale>
        <p:origin x="200"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CF71-C0B8-ED31-F192-30B6C1C04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E50543EC-3254-D8E6-B3B0-6194AAC6DE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E5573734-7834-686D-7309-1C320AC8A7E7}"/>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8A88572D-E869-92B8-8C37-3CE55F7AD33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C418842-1B6B-4A00-E173-982EF2ACB8D4}"/>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2799433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2B10-F300-41E9-2116-4EB1BB358922}"/>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CEB44AF0-46EB-5148-8C34-D3ADC8DEB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7BE5168-7F2C-FC9D-34A2-586E88065B0C}"/>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CF2176F2-6426-94B3-DF96-3F40FB6EB97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96E4DD2-7426-9433-7F46-92970F67C623}"/>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143543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FBE176-FA66-1A27-E56A-DB35DB38D4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5C4BB4B-EDEF-5AD7-13FB-2722E53E57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B45B2DE-EDA0-62CD-D326-AAC9F164B018}"/>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5D1EBA56-018D-32D4-55E3-01B08EF9BCA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9FDF7EC-4B0C-5EC9-D649-8978367F5D68}"/>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2275259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1EE3-20C5-8757-2908-CDCBC080AB1C}"/>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5C564B8-F433-8915-FBE1-ED44EFB60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96FB0EC1-3D49-06E1-5CC0-B697044DB2F5}"/>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53C3B9E2-659F-3D47-A448-347798772C0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F877D7B-5731-52D3-85EC-45F24B17DF58}"/>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135413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31C4F-7C57-68B7-0C4C-FF395F0635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A4060E80-43BA-4CF8-B125-33F3238BC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30C2D-4FF0-382B-13A1-DA0BC7C3FC48}"/>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EA21EC68-085F-1DF1-C753-0137EDB9BE6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D750854-411A-57BA-398D-4417E1DBE6A3}"/>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11606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C052-C867-CB45-556B-284BBAE15FB7}"/>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40BAC9E-758D-1F14-D514-CDF80DF22E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2C1FAB19-0A14-6653-56CF-ABCC8AF98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170FA380-C6AC-4105-33DF-B9D29948B404}"/>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6" name="Footer Placeholder 5">
            <a:extLst>
              <a:ext uri="{FF2B5EF4-FFF2-40B4-BE49-F238E27FC236}">
                <a16:creationId xmlns:a16="http://schemas.microsoft.com/office/drawing/2014/main" id="{2902E1C0-4961-F64E-53DA-0AB21BB97E16}"/>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1C98FDAA-C235-5DFD-2750-9FC78680EC19}"/>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228627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63F8-2D02-5470-5818-10584A0512E6}"/>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13F6DD4-8A28-BB30-9CA0-55FAD59A9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EB209-801B-81D6-F860-EFB711A9D1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7D7FA9B1-981E-C93D-3541-A2A5455EE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AD57C-8860-BE3C-9ECE-2965D60B8B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C0730F17-9B61-C8DE-84BA-233B9DB060B5}"/>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8" name="Footer Placeholder 7">
            <a:extLst>
              <a:ext uri="{FF2B5EF4-FFF2-40B4-BE49-F238E27FC236}">
                <a16:creationId xmlns:a16="http://schemas.microsoft.com/office/drawing/2014/main" id="{82C278D1-543F-C9E9-4EA5-766075A40B57}"/>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1B764DA8-F025-E4BD-8433-DDCC519C5AB5}"/>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112897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33AD-427A-8943-DCCF-A266E3D2CD4B}"/>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7AF11FDE-F8E0-C0ED-A021-5266BCD90E2E}"/>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4" name="Footer Placeholder 3">
            <a:extLst>
              <a:ext uri="{FF2B5EF4-FFF2-40B4-BE49-F238E27FC236}">
                <a16:creationId xmlns:a16="http://schemas.microsoft.com/office/drawing/2014/main" id="{D309949B-0CE1-32BC-5CD0-62D436A779F1}"/>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5401ABE4-93CC-442E-9C43-2EB9B8A0B301}"/>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74186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22FB5-4C10-2444-32F9-343D4B4AACE0}"/>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3" name="Footer Placeholder 2">
            <a:extLst>
              <a:ext uri="{FF2B5EF4-FFF2-40B4-BE49-F238E27FC236}">
                <a16:creationId xmlns:a16="http://schemas.microsoft.com/office/drawing/2014/main" id="{93D793D6-1C7B-9271-0C0A-F64162324A28}"/>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5D2F77E-CCE4-375C-1908-3B72DEDC0B66}"/>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199708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F2A9-155E-8E97-8A99-943420869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188E8AF2-FC4C-19C1-ACA4-03FD3EBCF7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FF10269-9537-8EF1-E1F1-84D7AD8C9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EBA9E-4493-E555-F54B-CB69C0E1E17E}"/>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6" name="Footer Placeholder 5">
            <a:extLst>
              <a:ext uri="{FF2B5EF4-FFF2-40B4-BE49-F238E27FC236}">
                <a16:creationId xmlns:a16="http://schemas.microsoft.com/office/drawing/2014/main" id="{85D6BE23-2E59-35C1-F974-EE4324C9942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985EFB0-FE90-13AB-693F-8922C3C28E9E}"/>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53663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1556-FB71-7E0B-56AE-4759E8C92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055EA85-59E3-39BC-2B12-EB752BA97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4BA6AB7E-5A2D-E7E9-F842-4D26642D8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46A23-2F8A-5C76-A7A8-3C89DDCBAECB}"/>
              </a:ext>
            </a:extLst>
          </p:cNvPr>
          <p:cNvSpPr>
            <a:spLocks noGrp="1"/>
          </p:cNvSpPr>
          <p:nvPr>
            <p:ph type="dt" sz="half" idx="10"/>
          </p:nvPr>
        </p:nvSpPr>
        <p:spPr/>
        <p:txBody>
          <a:bodyPr/>
          <a:lstStyle/>
          <a:p>
            <a:fld id="{437E1E9C-D10A-8F48-B2BB-2FBDB6BE67FB}" type="datetimeFigureOut">
              <a:rPr lang="en-VN" smtClean="0"/>
              <a:t>08/05/2023</a:t>
            </a:fld>
            <a:endParaRPr lang="en-VN"/>
          </a:p>
        </p:txBody>
      </p:sp>
      <p:sp>
        <p:nvSpPr>
          <p:cNvPr id="6" name="Footer Placeholder 5">
            <a:extLst>
              <a:ext uri="{FF2B5EF4-FFF2-40B4-BE49-F238E27FC236}">
                <a16:creationId xmlns:a16="http://schemas.microsoft.com/office/drawing/2014/main" id="{65B80DB7-203B-5BEA-F129-432E8AA638F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DDC3F450-CBC4-2638-E9C9-3C62F089921A}"/>
              </a:ext>
            </a:extLst>
          </p:cNvPr>
          <p:cNvSpPr>
            <a:spLocks noGrp="1"/>
          </p:cNvSpPr>
          <p:nvPr>
            <p:ph type="sldNum" sz="quarter" idx="12"/>
          </p:nvPr>
        </p:nvSpPr>
        <p:spPr/>
        <p:txBody>
          <a:bodyPr/>
          <a:lstStyle/>
          <a:p>
            <a:fld id="{36C9E892-0F7C-D94C-890E-92BAD3EB8AFF}" type="slidenum">
              <a:rPr lang="en-VN" smtClean="0"/>
              <a:t>‹#›</a:t>
            </a:fld>
            <a:endParaRPr lang="en-VN"/>
          </a:p>
        </p:txBody>
      </p:sp>
    </p:spTree>
    <p:extLst>
      <p:ext uri="{BB962C8B-B14F-4D97-AF65-F5344CB8AC3E}">
        <p14:creationId xmlns:p14="http://schemas.microsoft.com/office/powerpoint/2010/main" val="62460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7017B4-93F3-7811-E7E2-5612D9AA5C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9C4E23E-7FFB-82C9-82AF-89BF3B4D2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7EAE399-F089-24BE-28F3-E36A930B0F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E1E9C-D10A-8F48-B2BB-2FBDB6BE67FB}" type="datetimeFigureOut">
              <a:rPr lang="en-VN" smtClean="0"/>
              <a:t>08/05/2023</a:t>
            </a:fld>
            <a:endParaRPr lang="en-VN"/>
          </a:p>
        </p:txBody>
      </p:sp>
      <p:sp>
        <p:nvSpPr>
          <p:cNvPr id="5" name="Footer Placeholder 4">
            <a:extLst>
              <a:ext uri="{FF2B5EF4-FFF2-40B4-BE49-F238E27FC236}">
                <a16:creationId xmlns:a16="http://schemas.microsoft.com/office/drawing/2014/main" id="{3EE351DC-B594-D5E2-CB3E-DE2C71F4C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2FD40A2E-AEF5-C696-CA05-5ADFA983C5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9E892-0F7C-D94C-890E-92BAD3EB8AFF}" type="slidenum">
              <a:rPr lang="en-VN" smtClean="0"/>
              <a:t>‹#›</a:t>
            </a:fld>
            <a:endParaRPr lang="en-VN"/>
          </a:p>
        </p:txBody>
      </p:sp>
    </p:spTree>
    <p:extLst>
      <p:ext uri="{BB962C8B-B14F-4D97-AF65-F5344CB8AC3E}">
        <p14:creationId xmlns:p14="http://schemas.microsoft.com/office/powerpoint/2010/main" val="289910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heroku.com/" TargetMode="External"/><Relationship Id="rId2" Type="http://schemas.openxmlformats.org/officeDocument/2006/relationships/hyperlink" Target="https://app.netlify.com/" TargetMode="External"/><Relationship Id="rId1" Type="http://schemas.openxmlformats.org/officeDocument/2006/relationships/slideLayout" Target="../slideLayouts/slideLayout7.xml"/><Relationship Id="rId4" Type="http://schemas.openxmlformats.org/officeDocument/2006/relationships/hyperlink" Target="https://kauppa.linkosuo.f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EA3EB1-98A7-AF4F-E6A1-96D138C0A005}"/>
              </a:ext>
            </a:extLst>
          </p:cNvPr>
          <p:cNvSpPr txBox="1"/>
          <p:nvPr/>
        </p:nvSpPr>
        <p:spPr>
          <a:xfrm>
            <a:off x="8608995" y="692761"/>
            <a:ext cx="3068344" cy="1938992"/>
          </a:xfrm>
          <a:prstGeom prst="rect">
            <a:avLst/>
          </a:prstGeom>
          <a:noFill/>
        </p:spPr>
        <p:txBody>
          <a:bodyPr wrap="square" rtlCol="0">
            <a:spAutoFit/>
          </a:bodyPr>
          <a:lstStyle/>
          <a:p>
            <a:r>
              <a:rPr lang="en-VN" sz="4000" b="1" dirty="0"/>
              <a:t>Exercise Work Presentation</a:t>
            </a:r>
          </a:p>
        </p:txBody>
      </p:sp>
      <p:sp>
        <p:nvSpPr>
          <p:cNvPr id="5" name="TextBox 4">
            <a:extLst>
              <a:ext uri="{FF2B5EF4-FFF2-40B4-BE49-F238E27FC236}">
                <a16:creationId xmlns:a16="http://schemas.microsoft.com/office/drawing/2014/main" id="{71F1FE18-814A-6305-FD80-9B1AD450AFD3}"/>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pic>
        <p:nvPicPr>
          <p:cNvPr id="1028" name="Picture 4" descr="When Coding, Think 'Security Always' | Dice.com Career Advice">
            <a:extLst>
              <a:ext uri="{FF2B5EF4-FFF2-40B4-BE49-F238E27FC236}">
                <a16:creationId xmlns:a16="http://schemas.microsoft.com/office/drawing/2014/main" id="{E9A039C0-C2AE-BEBA-D41D-DD2375C77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7969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A5DAE4-7FC6-520F-4D74-9EDADD3A2794}"/>
              </a:ext>
            </a:extLst>
          </p:cNvPr>
          <p:cNvSpPr txBox="1"/>
          <p:nvPr/>
        </p:nvSpPr>
        <p:spPr>
          <a:xfrm>
            <a:off x="8928962" y="3797761"/>
            <a:ext cx="5060965" cy="461665"/>
          </a:xfrm>
          <a:prstGeom prst="rect">
            <a:avLst/>
          </a:prstGeom>
          <a:noFill/>
        </p:spPr>
        <p:txBody>
          <a:bodyPr wrap="square" rtlCol="0">
            <a:spAutoFit/>
          </a:bodyPr>
          <a:lstStyle/>
          <a:p>
            <a:r>
              <a:rPr lang="en-VN" sz="2400" dirty="0"/>
              <a:t>Tuong Hoang</a:t>
            </a:r>
          </a:p>
        </p:txBody>
      </p:sp>
      <p:sp>
        <p:nvSpPr>
          <p:cNvPr id="7" name="TextBox 6">
            <a:extLst>
              <a:ext uri="{FF2B5EF4-FFF2-40B4-BE49-F238E27FC236}">
                <a16:creationId xmlns:a16="http://schemas.microsoft.com/office/drawing/2014/main" id="{1493725F-3F16-BFB5-0519-40EC6B12E432}"/>
              </a:ext>
            </a:extLst>
          </p:cNvPr>
          <p:cNvSpPr txBox="1"/>
          <p:nvPr/>
        </p:nvSpPr>
        <p:spPr>
          <a:xfrm>
            <a:off x="8608994" y="6348765"/>
            <a:ext cx="5060965" cy="369332"/>
          </a:xfrm>
          <a:prstGeom prst="rect">
            <a:avLst/>
          </a:prstGeom>
          <a:noFill/>
        </p:spPr>
        <p:txBody>
          <a:bodyPr wrap="square" rtlCol="0">
            <a:spAutoFit/>
          </a:bodyPr>
          <a:lstStyle/>
          <a:p>
            <a:r>
              <a:rPr lang="en-VN" dirty="0"/>
              <a:t>Secure Programming</a:t>
            </a:r>
          </a:p>
        </p:txBody>
      </p:sp>
      <p:sp>
        <p:nvSpPr>
          <p:cNvPr id="8" name="TextBox 7">
            <a:extLst>
              <a:ext uri="{FF2B5EF4-FFF2-40B4-BE49-F238E27FC236}">
                <a16:creationId xmlns:a16="http://schemas.microsoft.com/office/drawing/2014/main" id="{1C13A474-FC74-AB5F-2356-0BB264E0A667}"/>
              </a:ext>
            </a:extLst>
          </p:cNvPr>
          <p:cNvSpPr txBox="1"/>
          <p:nvPr/>
        </p:nvSpPr>
        <p:spPr>
          <a:xfrm>
            <a:off x="8608994" y="3336096"/>
            <a:ext cx="5060965" cy="461665"/>
          </a:xfrm>
          <a:prstGeom prst="rect">
            <a:avLst/>
          </a:prstGeom>
          <a:noFill/>
        </p:spPr>
        <p:txBody>
          <a:bodyPr wrap="square" rtlCol="0">
            <a:spAutoFit/>
          </a:bodyPr>
          <a:lstStyle/>
          <a:p>
            <a:r>
              <a:rPr lang="en-VN" sz="2400" b="1" dirty="0"/>
              <a:t>Student</a:t>
            </a:r>
            <a:r>
              <a:rPr lang="en-VN" sz="2400" dirty="0"/>
              <a:t>:</a:t>
            </a:r>
          </a:p>
        </p:txBody>
      </p:sp>
    </p:spTree>
    <p:extLst>
      <p:ext uri="{BB962C8B-B14F-4D97-AF65-F5344CB8AC3E}">
        <p14:creationId xmlns:p14="http://schemas.microsoft.com/office/powerpoint/2010/main" val="54031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5DCE42-2506-F554-8997-B6A2C18FCAA2}"/>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8" name="TextBox 7">
            <a:extLst>
              <a:ext uri="{FF2B5EF4-FFF2-40B4-BE49-F238E27FC236}">
                <a16:creationId xmlns:a16="http://schemas.microsoft.com/office/drawing/2014/main" id="{1FE08383-651A-0057-BCF5-B87BE9B214DB}"/>
              </a:ext>
            </a:extLst>
          </p:cNvPr>
          <p:cNvSpPr txBox="1"/>
          <p:nvPr/>
        </p:nvSpPr>
        <p:spPr>
          <a:xfrm>
            <a:off x="559190" y="643713"/>
            <a:ext cx="6098344" cy="369332"/>
          </a:xfrm>
          <a:prstGeom prst="rect">
            <a:avLst/>
          </a:prstGeom>
          <a:noFill/>
        </p:spPr>
        <p:txBody>
          <a:bodyPr wrap="square">
            <a:spAutoFit/>
          </a:bodyPr>
          <a:lstStyle/>
          <a:p>
            <a:r>
              <a:rPr lang="en-US" sz="1800" dirty="0">
                <a:effectLst/>
                <a:latin typeface="Segoe UI" panose="020B0502040204020203" pitchFamily="34" charset="0"/>
                <a:ea typeface="Times New Roman" panose="02020603050405020304" pitchFamily="18" charset="0"/>
              </a:rPr>
              <a:t>This is a typical submission of valid values.</a:t>
            </a:r>
            <a:endParaRPr lang="en-VN" sz="1800" dirty="0">
              <a:effectLst/>
              <a:latin typeface="Times New Roman" panose="02020603050405020304" pitchFamily="18" charset="0"/>
              <a:ea typeface="Times New Roman" panose="02020603050405020304" pitchFamily="18" charset="0"/>
            </a:endParaRPr>
          </a:p>
        </p:txBody>
      </p:sp>
      <p:pic>
        <p:nvPicPr>
          <p:cNvPr id="9" name="Picture 8" descr="Graphical user interface, text, application, email, Teams&#10;&#10;Description automatically generated">
            <a:extLst>
              <a:ext uri="{FF2B5EF4-FFF2-40B4-BE49-F238E27FC236}">
                <a16:creationId xmlns:a16="http://schemas.microsoft.com/office/drawing/2014/main" id="{2D77B5FC-6AB0-6F57-63FE-212461325AC0}"/>
              </a:ext>
            </a:extLst>
          </p:cNvPr>
          <p:cNvPicPr>
            <a:picLocks noChangeAspect="1"/>
          </p:cNvPicPr>
          <p:nvPr/>
        </p:nvPicPr>
        <p:blipFill>
          <a:blip r:embed="rId2"/>
          <a:stretch>
            <a:fillRect/>
          </a:stretch>
        </p:blipFill>
        <p:spPr>
          <a:xfrm>
            <a:off x="657664" y="1141269"/>
            <a:ext cx="9759723" cy="4827483"/>
          </a:xfrm>
          <a:prstGeom prst="rect">
            <a:avLst/>
          </a:prstGeom>
          <a:ln>
            <a:solidFill>
              <a:schemeClr val="bg2"/>
            </a:solidFill>
          </a:ln>
        </p:spPr>
      </p:pic>
    </p:spTree>
    <p:extLst>
      <p:ext uri="{BB962C8B-B14F-4D97-AF65-F5344CB8AC3E}">
        <p14:creationId xmlns:p14="http://schemas.microsoft.com/office/powerpoint/2010/main" val="113635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2EE891-4CD8-D040-152B-0D14C83927A5}"/>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3" name="TextBox 2">
            <a:extLst>
              <a:ext uri="{FF2B5EF4-FFF2-40B4-BE49-F238E27FC236}">
                <a16:creationId xmlns:a16="http://schemas.microsoft.com/office/drawing/2014/main" id="{3870047B-FFCC-1993-11BC-BB8A49C97094}"/>
              </a:ext>
            </a:extLst>
          </p:cNvPr>
          <p:cNvSpPr txBox="1"/>
          <p:nvPr/>
        </p:nvSpPr>
        <p:spPr>
          <a:xfrm>
            <a:off x="916800" y="344755"/>
            <a:ext cx="8866163" cy="646331"/>
          </a:xfrm>
          <a:prstGeom prst="rect">
            <a:avLst/>
          </a:prstGeom>
          <a:noFill/>
        </p:spPr>
        <p:txBody>
          <a:bodyPr wrap="square">
            <a:spAutoFit/>
          </a:bodyPr>
          <a:lstStyle/>
          <a:p>
            <a:r>
              <a:rPr lang="en-US" sz="1800" dirty="0">
                <a:effectLst/>
                <a:latin typeface="Segoe UI" panose="020B0502040204020203" pitchFamily="34" charset="0"/>
                <a:ea typeface="Times New Roman" panose="02020603050405020304" pitchFamily="18" charset="0"/>
              </a:rPr>
              <a:t>If I try to submit the above value without FE validation, the server can detect the invalid value and send the error response. </a:t>
            </a:r>
            <a:endParaRPr lang="en-VN" sz="1800" dirty="0">
              <a:effectLst/>
              <a:latin typeface="Times New Roman" panose="02020603050405020304" pitchFamily="18" charset="0"/>
              <a:ea typeface="Times New Roman" panose="02020603050405020304" pitchFamily="18" charset="0"/>
            </a:endParaRPr>
          </a:p>
        </p:txBody>
      </p:sp>
      <p:pic>
        <p:nvPicPr>
          <p:cNvPr id="4" name="Picture 3" descr="Graphical user interface, text, application, email, Teams&#10;&#10;Description automatically generated">
            <a:extLst>
              <a:ext uri="{FF2B5EF4-FFF2-40B4-BE49-F238E27FC236}">
                <a16:creationId xmlns:a16="http://schemas.microsoft.com/office/drawing/2014/main" id="{2A6E0BA7-E070-5ECF-3E76-D7787AF7A5FC}"/>
              </a:ext>
            </a:extLst>
          </p:cNvPr>
          <p:cNvPicPr>
            <a:picLocks noChangeAspect="1"/>
          </p:cNvPicPr>
          <p:nvPr/>
        </p:nvPicPr>
        <p:blipFill>
          <a:blip r:embed="rId2"/>
          <a:stretch>
            <a:fillRect/>
          </a:stretch>
        </p:blipFill>
        <p:spPr>
          <a:xfrm>
            <a:off x="1018540" y="1280575"/>
            <a:ext cx="9672906" cy="4471330"/>
          </a:xfrm>
          <a:prstGeom prst="rect">
            <a:avLst/>
          </a:prstGeom>
          <a:ln>
            <a:solidFill>
              <a:schemeClr val="bg2"/>
            </a:solidFill>
          </a:ln>
        </p:spPr>
      </p:pic>
    </p:spTree>
    <p:extLst>
      <p:ext uri="{BB962C8B-B14F-4D97-AF65-F5344CB8AC3E}">
        <p14:creationId xmlns:p14="http://schemas.microsoft.com/office/powerpoint/2010/main" val="154280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7936C1-1EB9-FF1B-4A49-F1C351C100A9}"/>
              </a:ext>
            </a:extLst>
          </p:cNvPr>
          <p:cNvSpPr txBox="1"/>
          <p:nvPr/>
        </p:nvSpPr>
        <p:spPr>
          <a:xfrm>
            <a:off x="896816" y="386307"/>
            <a:ext cx="10807504" cy="1354217"/>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Authorization and JWT</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1F2328"/>
                </a:solidFill>
                <a:effectLst/>
                <a:latin typeface="Segoe UI" panose="020B0502040204020203" pitchFamily="34" charset="0"/>
                <a:ea typeface="Times New Roman" panose="02020603050405020304" pitchFamily="18" charset="0"/>
              </a:rPr>
              <a:t>Some of routes and APIs are only available for authenticated user because of JWT. Each incoming request with data to the server will trigger a new JSON web token’s generation. This token will be sent back to client for the next request’s usage.</a:t>
            </a:r>
            <a:endParaRPr lang="en-VN" sz="1800" dirty="0">
              <a:effectLst/>
              <a:latin typeface="Times New Roman" panose="02020603050405020304" pitchFamily="18" charset="0"/>
              <a:ea typeface="Times New Roman" panose="02020603050405020304" pitchFamily="18" charset="0"/>
            </a:endParaRPr>
          </a:p>
        </p:txBody>
      </p:sp>
      <p:pic>
        <p:nvPicPr>
          <p:cNvPr id="4" name="Picture 3" descr="Graphical user interface, text, application, email&#10;&#10;Description automatically generated">
            <a:extLst>
              <a:ext uri="{FF2B5EF4-FFF2-40B4-BE49-F238E27FC236}">
                <a16:creationId xmlns:a16="http://schemas.microsoft.com/office/drawing/2014/main" id="{DB38519A-4550-6B51-7C9C-6FF9CBA73A67}"/>
              </a:ext>
            </a:extLst>
          </p:cNvPr>
          <p:cNvPicPr>
            <a:picLocks noChangeAspect="1"/>
          </p:cNvPicPr>
          <p:nvPr/>
        </p:nvPicPr>
        <p:blipFill>
          <a:blip r:embed="rId2"/>
          <a:stretch>
            <a:fillRect/>
          </a:stretch>
        </p:blipFill>
        <p:spPr>
          <a:xfrm>
            <a:off x="3257647" y="1927827"/>
            <a:ext cx="7597221" cy="4482039"/>
          </a:xfrm>
          <a:prstGeom prst="rect">
            <a:avLst/>
          </a:prstGeom>
          <a:ln>
            <a:solidFill>
              <a:schemeClr val="bg2"/>
            </a:solidFill>
          </a:ln>
        </p:spPr>
      </p:pic>
      <p:sp>
        <p:nvSpPr>
          <p:cNvPr id="5" name="TextBox 4">
            <a:extLst>
              <a:ext uri="{FF2B5EF4-FFF2-40B4-BE49-F238E27FC236}">
                <a16:creationId xmlns:a16="http://schemas.microsoft.com/office/drawing/2014/main" id="{5429462B-4D5A-4CFA-3EA2-54C239E0D7F8}"/>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Tree>
    <p:extLst>
      <p:ext uri="{BB962C8B-B14F-4D97-AF65-F5344CB8AC3E}">
        <p14:creationId xmlns:p14="http://schemas.microsoft.com/office/powerpoint/2010/main" val="569281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B291F9-BACF-144E-8F7C-C7A6BC32849A}"/>
              </a:ext>
            </a:extLst>
          </p:cNvPr>
          <p:cNvSpPr txBox="1"/>
          <p:nvPr/>
        </p:nvSpPr>
        <p:spPr>
          <a:xfrm>
            <a:off x="692247" y="2299811"/>
            <a:ext cx="5061439" cy="2031325"/>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 </a:t>
            </a:r>
            <a:endParaRPr lang="en-VN" sz="1800" dirty="0">
              <a:effectLst/>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1. T</a:t>
            </a:r>
            <a:r>
              <a:rPr lang="en-US" sz="1800" dirty="0">
                <a:effectLst/>
                <a:latin typeface="Times New Roman" panose="02020603050405020304" pitchFamily="18" charset="0"/>
                <a:ea typeface="Times New Roman" panose="02020603050405020304" pitchFamily="18" charset="0"/>
              </a:rPr>
              <a:t>he leak of password can lead to the unauthorized access to account. </a:t>
            </a:r>
          </a:p>
          <a:p>
            <a:r>
              <a:rPr lang="en-US" sz="1800" dirty="0">
                <a:effectLst/>
                <a:latin typeface="Times New Roman" panose="02020603050405020304" pitchFamily="18" charset="0"/>
                <a:ea typeface="Times New Roman" panose="02020603050405020304" pitchFamily="18" charset="0"/>
              </a:rPr>
              <a:t> </a:t>
            </a:r>
            <a:endParaRPr lang="en-VN" sz="1800" dirty="0">
              <a:effectLst/>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2. I</a:t>
            </a:r>
            <a:r>
              <a:rPr lang="en-US" sz="1800" dirty="0">
                <a:effectLst/>
                <a:latin typeface="Times New Roman" panose="02020603050405020304" pitchFamily="18" charset="0"/>
                <a:ea typeface="Times New Roman" panose="02020603050405020304" pitchFamily="18" charset="0"/>
              </a:rPr>
              <a:t>f the JSON web token is somehow stolen, it can be attached and sent to server to modify user’s information.   </a:t>
            </a:r>
            <a:endParaRPr lang="en-VN" sz="18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F9394CF0-1341-0467-7348-B673409AB3DA}"/>
              </a:ext>
            </a:extLst>
          </p:cNvPr>
          <p:cNvSpPr txBox="1"/>
          <p:nvPr/>
        </p:nvSpPr>
        <p:spPr>
          <a:xfrm>
            <a:off x="3385770" y="482833"/>
            <a:ext cx="5420459" cy="646331"/>
          </a:xfrm>
          <a:prstGeom prst="rect">
            <a:avLst/>
          </a:prstGeom>
          <a:noFill/>
        </p:spPr>
        <p:txBody>
          <a:bodyPr wrap="square">
            <a:spAutoFit/>
          </a:bodyPr>
          <a:lstStyle/>
          <a:p>
            <a:pPr lvl="0">
              <a:tabLst>
                <a:tab pos="228600" algn="l"/>
              </a:tabLst>
            </a:pPr>
            <a:r>
              <a:rPr lang="en-US" sz="3600" b="1" kern="1600" dirty="0">
                <a:effectLst/>
                <a:cs typeface="Arial" panose="020B0604020202020204" pitchFamily="34" charset="0"/>
              </a:rPr>
              <a:t>SECURITY VULNERABILITIES</a:t>
            </a:r>
            <a:endParaRPr lang="en-VN" sz="3200" b="1" kern="1600" dirty="0">
              <a:effectLst/>
              <a:cs typeface="Arial" panose="020B0604020202020204" pitchFamily="34" charset="0"/>
            </a:endParaRPr>
          </a:p>
        </p:txBody>
      </p:sp>
      <p:sp>
        <p:nvSpPr>
          <p:cNvPr id="6" name="TextBox 5">
            <a:extLst>
              <a:ext uri="{FF2B5EF4-FFF2-40B4-BE49-F238E27FC236}">
                <a16:creationId xmlns:a16="http://schemas.microsoft.com/office/drawing/2014/main" id="{549AAF5F-084F-4369-0A49-073D3EB46C8E}"/>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pic>
        <p:nvPicPr>
          <p:cNvPr id="5122" name="Picture 2" descr="2021 breaks the record for security vulnerabilities | Security Magazine">
            <a:extLst>
              <a:ext uri="{FF2B5EF4-FFF2-40B4-BE49-F238E27FC236}">
                <a16:creationId xmlns:a16="http://schemas.microsoft.com/office/drawing/2014/main" id="{9684FD83-9FBE-EAEF-CC0C-6F621CDFC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1252" y="2044880"/>
            <a:ext cx="5942813" cy="334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17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BD2064-C11D-EBF1-3712-9C84A859A8AC}"/>
              </a:ext>
            </a:extLst>
          </p:cNvPr>
          <p:cNvSpPr txBox="1"/>
          <p:nvPr/>
        </p:nvSpPr>
        <p:spPr>
          <a:xfrm>
            <a:off x="2950697" y="1484889"/>
            <a:ext cx="7149905" cy="1631216"/>
          </a:xfrm>
          <a:prstGeom prst="rect">
            <a:avLst/>
          </a:prstGeom>
          <a:noFill/>
        </p:spPr>
        <p:txBody>
          <a:bodyPr wrap="square">
            <a:spAutoFit/>
          </a:bodyPr>
          <a:lstStyle/>
          <a:p>
            <a:r>
              <a:rPr lang="en-US" sz="2000" dirty="0">
                <a:effectLst/>
                <a:latin typeface="Times New Roman" panose="02020603050405020304" pitchFamily="18" charset="0"/>
                <a:ea typeface="Times New Roman" panose="02020603050405020304" pitchFamily="18" charset="0"/>
              </a:rPr>
              <a:t> </a:t>
            </a:r>
            <a:endParaRPr lang="en-VN" sz="2000" dirty="0">
              <a:effectLst/>
              <a:latin typeface="Times New Roman" panose="02020603050405020304" pitchFamily="18" charset="0"/>
              <a:ea typeface="Times New Roman" panose="02020603050405020304" pitchFamily="18" charset="0"/>
            </a:endParaRPr>
          </a:p>
          <a:p>
            <a:r>
              <a:rPr lang="en-US" sz="2000" dirty="0" err="1">
                <a:effectLst/>
                <a:latin typeface="Times New Roman" panose="02020603050405020304" pitchFamily="18" charset="0"/>
                <a:ea typeface="Times New Roman" panose="02020603050405020304" pitchFamily="18" charset="0"/>
              </a:rPr>
              <a:t>Github</a:t>
            </a:r>
            <a:r>
              <a:rPr lang="en-US" sz="2000" dirty="0">
                <a:effectLst/>
                <a:latin typeface="Times New Roman" panose="02020603050405020304" pitchFamily="18" charset="0"/>
                <a:ea typeface="Times New Roman" panose="02020603050405020304" pitchFamily="18" charset="0"/>
              </a:rPr>
              <a:t>: https://</a:t>
            </a:r>
            <a:r>
              <a:rPr lang="en-US" sz="2000" dirty="0" err="1">
                <a:effectLst/>
                <a:latin typeface="Times New Roman" panose="02020603050405020304" pitchFamily="18" charset="0"/>
                <a:ea typeface="Times New Roman" panose="02020603050405020304" pitchFamily="18" charset="0"/>
              </a:rPr>
              <a:t>github.com</a:t>
            </a:r>
            <a:r>
              <a:rPr lang="en-US" sz="2000" dirty="0">
                <a:effectLst/>
                <a:latin typeface="Times New Roman" panose="02020603050405020304" pitchFamily="18" charset="0"/>
                <a:ea typeface="Times New Roman" panose="02020603050405020304" pitchFamily="18" charset="0"/>
              </a:rPr>
              <a:t>/</a:t>
            </a:r>
            <a:r>
              <a:rPr lang="en-US" sz="2000" dirty="0" err="1">
                <a:effectLst/>
                <a:latin typeface="Times New Roman" panose="02020603050405020304" pitchFamily="18" charset="0"/>
                <a:ea typeface="Times New Roman" panose="02020603050405020304" pitchFamily="18" charset="0"/>
              </a:rPr>
              <a:t>HTTuong</a:t>
            </a:r>
            <a:r>
              <a:rPr lang="en-US" sz="2000" dirty="0">
                <a:effectLst/>
                <a:latin typeface="Times New Roman" panose="02020603050405020304" pitchFamily="18" charset="0"/>
                <a:ea typeface="Times New Roman" panose="02020603050405020304" pitchFamily="18" charset="0"/>
              </a:rPr>
              <a:t>/Secure-Programming</a:t>
            </a:r>
            <a:endParaRPr lang="en-V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Netlify: </a:t>
            </a:r>
            <a:r>
              <a:rPr lang="en-US" sz="2000" u="sng" dirty="0">
                <a:solidFill>
                  <a:srgbClr val="0000FF"/>
                </a:solidFill>
                <a:effectLst/>
                <a:latin typeface="Times New Roman" panose="02020603050405020304" pitchFamily="18" charset="0"/>
                <a:ea typeface="Times New Roman" panose="02020603050405020304" pitchFamily="18" charset="0"/>
                <a:hlinkClick r:id="rId2"/>
              </a:rPr>
              <a:t>https://app.netlify.com/</a:t>
            </a:r>
            <a:endParaRPr lang="en-VN" sz="2000"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Heroku: </a:t>
            </a:r>
            <a:r>
              <a:rPr lang="en-US" sz="2000" u="sng" dirty="0">
                <a:solidFill>
                  <a:srgbClr val="0000FF"/>
                </a:solidFill>
                <a:effectLst/>
                <a:latin typeface="Times New Roman" panose="02020603050405020304" pitchFamily="18" charset="0"/>
                <a:ea typeface="Times New Roman" panose="02020603050405020304" pitchFamily="18" charset="0"/>
                <a:hlinkClick r:id="rId3"/>
              </a:rPr>
              <a:t>https://www.heroku.com/</a:t>
            </a:r>
            <a:endParaRPr lang="en-VN" sz="2000" dirty="0">
              <a:effectLst/>
              <a:latin typeface="Times New Roman" panose="02020603050405020304" pitchFamily="18" charset="0"/>
              <a:ea typeface="Times New Roman" panose="02020603050405020304" pitchFamily="18" charset="0"/>
            </a:endParaRPr>
          </a:p>
          <a:p>
            <a:r>
              <a:rPr lang="en-US" sz="2000" dirty="0" err="1">
                <a:effectLst/>
                <a:latin typeface="Times New Roman" panose="02020603050405020304" pitchFamily="18" charset="0"/>
                <a:ea typeface="Times New Roman" panose="02020603050405020304" pitchFamily="18" charset="0"/>
              </a:rPr>
              <a:t>Linkosuo</a:t>
            </a:r>
            <a:r>
              <a:rPr lang="en-US" sz="2000" dirty="0">
                <a:effectLst/>
                <a:latin typeface="Times New Roman" panose="02020603050405020304" pitchFamily="18" charset="0"/>
                <a:ea typeface="Times New Roman" panose="02020603050405020304" pitchFamily="18" charset="0"/>
              </a:rPr>
              <a:t>: </a:t>
            </a:r>
            <a:r>
              <a:rPr lang="en-US" sz="2000" u="sng" dirty="0">
                <a:solidFill>
                  <a:srgbClr val="0000FF"/>
                </a:solidFill>
                <a:effectLst/>
                <a:latin typeface="Times New Roman" panose="02020603050405020304" pitchFamily="18" charset="0"/>
                <a:ea typeface="Times New Roman" panose="02020603050405020304" pitchFamily="18" charset="0"/>
                <a:hlinkClick r:id="rId4"/>
              </a:rPr>
              <a:t>https://kauppa.linkosuo.fi/</a:t>
            </a:r>
            <a:endParaRPr lang="en-VN" sz="20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317AC8F3-2FFC-3B6D-983E-A589EC10E2EE}"/>
              </a:ext>
            </a:extLst>
          </p:cNvPr>
          <p:cNvSpPr txBox="1"/>
          <p:nvPr/>
        </p:nvSpPr>
        <p:spPr>
          <a:xfrm>
            <a:off x="4750777" y="504650"/>
            <a:ext cx="2690446" cy="646331"/>
          </a:xfrm>
          <a:prstGeom prst="rect">
            <a:avLst/>
          </a:prstGeom>
          <a:noFill/>
        </p:spPr>
        <p:txBody>
          <a:bodyPr wrap="square">
            <a:spAutoFit/>
          </a:bodyPr>
          <a:lstStyle/>
          <a:p>
            <a:pPr lvl="0">
              <a:tabLst>
                <a:tab pos="228600" algn="l"/>
              </a:tabLst>
            </a:pPr>
            <a:r>
              <a:rPr lang="en-US" sz="3600" b="1" kern="1600" dirty="0">
                <a:effectLst/>
                <a:cs typeface="Arial" panose="020B0604020202020204" pitchFamily="34" charset="0"/>
              </a:rPr>
              <a:t>REFERENCES</a:t>
            </a:r>
            <a:endParaRPr lang="en-VN" sz="3200" b="1" kern="1600" dirty="0">
              <a:effectLst/>
              <a:cs typeface="Arial" panose="020B0604020202020204" pitchFamily="34" charset="0"/>
            </a:endParaRPr>
          </a:p>
        </p:txBody>
      </p:sp>
      <p:sp>
        <p:nvSpPr>
          <p:cNvPr id="6" name="TextBox 5">
            <a:extLst>
              <a:ext uri="{FF2B5EF4-FFF2-40B4-BE49-F238E27FC236}">
                <a16:creationId xmlns:a16="http://schemas.microsoft.com/office/drawing/2014/main" id="{CDCEE0C5-0985-0039-E193-253ED4C2B2A9}"/>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Tree>
    <p:extLst>
      <p:ext uri="{BB962C8B-B14F-4D97-AF65-F5344CB8AC3E}">
        <p14:creationId xmlns:p14="http://schemas.microsoft.com/office/powerpoint/2010/main" val="286272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8ABC6-D463-2164-C104-718EDE2CEB0B}"/>
              </a:ext>
            </a:extLst>
          </p:cNvPr>
          <p:cNvSpPr txBox="1"/>
          <p:nvPr/>
        </p:nvSpPr>
        <p:spPr>
          <a:xfrm>
            <a:off x="3723836" y="2782669"/>
            <a:ext cx="5068472" cy="646331"/>
          </a:xfrm>
          <a:prstGeom prst="rect">
            <a:avLst/>
          </a:prstGeom>
          <a:noFill/>
        </p:spPr>
        <p:txBody>
          <a:bodyPr wrap="square">
            <a:spAutoFit/>
          </a:bodyPr>
          <a:lstStyle/>
          <a:p>
            <a:pPr lvl="0">
              <a:tabLst>
                <a:tab pos="228600" algn="l"/>
              </a:tabLst>
            </a:pPr>
            <a:r>
              <a:rPr lang="en-US" sz="3600" b="1" kern="1600" dirty="0">
                <a:effectLst/>
                <a:cs typeface="Arial" panose="020B0604020202020204" pitchFamily="34" charset="0"/>
              </a:rPr>
              <a:t>Thank you for listening !</a:t>
            </a:r>
            <a:endParaRPr lang="en-VN" sz="3200" b="1" kern="1600" dirty="0">
              <a:effectLst/>
              <a:cs typeface="Arial" panose="020B0604020202020204" pitchFamily="34" charset="0"/>
            </a:endParaRPr>
          </a:p>
        </p:txBody>
      </p:sp>
      <p:cxnSp>
        <p:nvCxnSpPr>
          <p:cNvPr id="4" name="Straight Connector 3">
            <a:extLst>
              <a:ext uri="{FF2B5EF4-FFF2-40B4-BE49-F238E27FC236}">
                <a16:creationId xmlns:a16="http://schemas.microsoft.com/office/drawing/2014/main" id="{F2DCF28B-7F94-BC21-FCAE-50E84AD51557}"/>
              </a:ext>
            </a:extLst>
          </p:cNvPr>
          <p:cNvCxnSpPr/>
          <p:nvPr/>
        </p:nvCxnSpPr>
        <p:spPr>
          <a:xfrm>
            <a:off x="2968283" y="3854548"/>
            <a:ext cx="6499274"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575B078-1555-EC45-6D16-158F4AFC9105}"/>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Tree>
    <p:extLst>
      <p:ext uri="{BB962C8B-B14F-4D97-AF65-F5344CB8AC3E}">
        <p14:creationId xmlns:p14="http://schemas.microsoft.com/office/powerpoint/2010/main" val="260935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2EBAB9-1C96-56F0-C125-829B2AFF962E}"/>
              </a:ext>
            </a:extLst>
          </p:cNvPr>
          <p:cNvSpPr txBox="1"/>
          <p:nvPr/>
        </p:nvSpPr>
        <p:spPr>
          <a:xfrm>
            <a:off x="4467390" y="309631"/>
            <a:ext cx="3257220" cy="646331"/>
          </a:xfrm>
          <a:prstGeom prst="rect">
            <a:avLst/>
          </a:prstGeom>
          <a:noFill/>
        </p:spPr>
        <p:txBody>
          <a:bodyPr wrap="square" rtlCol="0">
            <a:spAutoFit/>
          </a:bodyPr>
          <a:lstStyle/>
          <a:p>
            <a:r>
              <a:rPr lang="en-VN" sz="3600" b="1" dirty="0"/>
              <a:t>INTRODUCTION</a:t>
            </a:r>
          </a:p>
        </p:txBody>
      </p:sp>
      <p:sp>
        <p:nvSpPr>
          <p:cNvPr id="4" name="TextBox 3">
            <a:extLst>
              <a:ext uri="{FF2B5EF4-FFF2-40B4-BE49-F238E27FC236}">
                <a16:creationId xmlns:a16="http://schemas.microsoft.com/office/drawing/2014/main" id="{17FE7C46-7E0E-4525-BAC6-E44873D89FC4}"/>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6" name="TextBox 5">
            <a:extLst>
              <a:ext uri="{FF2B5EF4-FFF2-40B4-BE49-F238E27FC236}">
                <a16:creationId xmlns:a16="http://schemas.microsoft.com/office/drawing/2014/main" id="{85B92CDC-E248-7810-92BE-D3154ECA3125}"/>
              </a:ext>
            </a:extLst>
          </p:cNvPr>
          <p:cNvSpPr txBox="1"/>
          <p:nvPr/>
        </p:nvSpPr>
        <p:spPr>
          <a:xfrm>
            <a:off x="7137102" y="1997838"/>
            <a:ext cx="4519535" cy="2862322"/>
          </a:xfrm>
          <a:prstGeom prst="rect">
            <a:avLst/>
          </a:prstGeom>
          <a:noFill/>
        </p:spPr>
        <p:txBody>
          <a:bodyPr wrap="square">
            <a:spAutoFit/>
          </a:bodyPr>
          <a:lstStyle/>
          <a:p>
            <a:r>
              <a:rPr lang="en-US" sz="1800" dirty="0">
                <a:effectLst/>
                <a:latin typeface="Segoe UI" panose="020B0502040204020203" pitchFamily="34" charset="0"/>
                <a:ea typeface="Times New Roman" panose="02020603050405020304" pitchFamily="18" charset="0"/>
              </a:rPr>
              <a:t>This is an old MERN project that I had built in the summer to practice my web development skills and I have been updating some new secure functionalities to it.</a:t>
            </a:r>
            <a:r>
              <a:rPr lang="en-US" sz="1800" dirty="0">
                <a:solidFill>
                  <a:srgbClr val="1F2328"/>
                </a:solidFill>
                <a:effectLst/>
                <a:latin typeface="Segoe UI" panose="020B0502040204020203" pitchFamily="34" charset="0"/>
                <a:ea typeface="Times New Roman" panose="02020603050405020304" pitchFamily="18" charset="0"/>
              </a:rPr>
              <a:t> </a:t>
            </a:r>
          </a:p>
          <a:p>
            <a:endParaRPr lang="en-US" dirty="0">
              <a:solidFill>
                <a:srgbClr val="1F2328"/>
              </a:solidFill>
              <a:latin typeface="Segoe UI" panose="020B0502040204020203" pitchFamily="34" charset="0"/>
              <a:ea typeface="Times New Roman" panose="02020603050405020304" pitchFamily="18" charset="0"/>
            </a:endParaRPr>
          </a:p>
          <a:p>
            <a:r>
              <a:rPr lang="en-US" sz="1800" dirty="0">
                <a:solidFill>
                  <a:srgbClr val="1F2328"/>
                </a:solidFill>
                <a:effectLst/>
                <a:latin typeface="Segoe UI" panose="020B0502040204020203" pitchFamily="34" charset="0"/>
                <a:ea typeface="Times New Roman" panose="02020603050405020304" pitchFamily="18" charset="0"/>
              </a:rPr>
              <a:t>The</a:t>
            </a:r>
            <a:r>
              <a:rPr lang="en-VN" sz="1800" dirty="0">
                <a:solidFill>
                  <a:srgbClr val="1F2328"/>
                </a:solidFill>
                <a:effectLst/>
                <a:latin typeface="Segoe UI" panose="020B0502040204020203" pitchFamily="34" charset="0"/>
                <a:ea typeface="Times New Roman" panose="02020603050405020304" pitchFamily="18" charset="0"/>
              </a:rPr>
              <a:t> website allows customers to see the detail and pre-order dishes, create an account and log in to see all the orders in the past</a:t>
            </a:r>
            <a:r>
              <a:rPr lang="en-US" sz="1800" dirty="0">
                <a:solidFill>
                  <a:srgbClr val="1F2328"/>
                </a:solidFill>
                <a:effectLst/>
                <a:latin typeface="Segoe UI" panose="020B0502040204020203" pitchFamily="34" charset="0"/>
                <a:ea typeface="Times New Roman" panose="02020603050405020304" pitchFamily="18" charset="0"/>
              </a:rPr>
              <a:t>.</a:t>
            </a:r>
            <a:endParaRPr lang="en-VN"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505F450B-1EB3-6B7B-E8C9-21483F844CFD}"/>
              </a:ext>
            </a:extLst>
          </p:cNvPr>
          <p:cNvPicPr>
            <a:picLocks noChangeAspect="1"/>
          </p:cNvPicPr>
          <p:nvPr/>
        </p:nvPicPr>
        <p:blipFill>
          <a:blip r:embed="rId2"/>
          <a:stretch>
            <a:fillRect/>
          </a:stretch>
        </p:blipFill>
        <p:spPr>
          <a:xfrm>
            <a:off x="535363" y="1601387"/>
            <a:ext cx="6134600" cy="3655223"/>
          </a:xfrm>
          <a:prstGeom prst="rect">
            <a:avLst/>
          </a:prstGeom>
        </p:spPr>
      </p:pic>
    </p:spTree>
    <p:extLst>
      <p:ext uri="{BB962C8B-B14F-4D97-AF65-F5344CB8AC3E}">
        <p14:creationId xmlns:p14="http://schemas.microsoft.com/office/powerpoint/2010/main" val="32029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8D3F1-BCCC-A602-FC73-1182774A08AF}"/>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3" name="TextBox 2">
            <a:extLst>
              <a:ext uri="{FF2B5EF4-FFF2-40B4-BE49-F238E27FC236}">
                <a16:creationId xmlns:a16="http://schemas.microsoft.com/office/drawing/2014/main" id="{7AC03D7B-B664-9B08-38A2-548070AB0546}"/>
              </a:ext>
            </a:extLst>
          </p:cNvPr>
          <p:cNvSpPr txBox="1"/>
          <p:nvPr/>
        </p:nvSpPr>
        <p:spPr>
          <a:xfrm>
            <a:off x="5030821" y="418213"/>
            <a:ext cx="2130358" cy="646331"/>
          </a:xfrm>
          <a:prstGeom prst="rect">
            <a:avLst/>
          </a:prstGeom>
          <a:noFill/>
        </p:spPr>
        <p:txBody>
          <a:bodyPr wrap="square" rtlCol="0">
            <a:spAutoFit/>
          </a:bodyPr>
          <a:lstStyle/>
          <a:p>
            <a:r>
              <a:rPr lang="en-VN" sz="3600" b="1" dirty="0"/>
              <a:t>FEATURES</a:t>
            </a:r>
          </a:p>
        </p:txBody>
      </p:sp>
      <p:sp>
        <p:nvSpPr>
          <p:cNvPr id="5" name="TextBox 4">
            <a:extLst>
              <a:ext uri="{FF2B5EF4-FFF2-40B4-BE49-F238E27FC236}">
                <a16:creationId xmlns:a16="http://schemas.microsoft.com/office/drawing/2014/main" id="{3323D443-EB03-4ACA-32E6-71B26218E66B}"/>
              </a:ext>
            </a:extLst>
          </p:cNvPr>
          <p:cNvSpPr txBox="1"/>
          <p:nvPr/>
        </p:nvSpPr>
        <p:spPr>
          <a:xfrm>
            <a:off x="1305501" y="1183213"/>
            <a:ext cx="10089330" cy="1354217"/>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Routing </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1F2328"/>
                </a:solidFill>
                <a:effectLst/>
                <a:latin typeface="Segoe UI" panose="020B0502040204020203" pitchFamily="34" charset="0"/>
                <a:ea typeface="Times New Roman" panose="02020603050405020304" pitchFamily="18" charset="0"/>
              </a:rPr>
              <a:t>The below picture is the user interface of homepage. From this main page, user can navigate through other pages to explore many kinds of products and dishes such as sweets, sauces and so on by selecting titles in the white header.  </a:t>
            </a:r>
            <a:endParaRPr lang="en-VN" sz="18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A84AED39-6F48-2323-F3C3-9D8684F593FD}"/>
              </a:ext>
            </a:extLst>
          </p:cNvPr>
          <p:cNvPicPr>
            <a:picLocks noChangeAspect="1"/>
          </p:cNvPicPr>
          <p:nvPr/>
        </p:nvPicPr>
        <p:blipFill>
          <a:blip r:embed="rId2"/>
          <a:stretch>
            <a:fillRect/>
          </a:stretch>
        </p:blipFill>
        <p:spPr>
          <a:xfrm>
            <a:off x="1027646" y="2892004"/>
            <a:ext cx="5068354" cy="3019914"/>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276E5195-D326-9A10-6D2F-CAE67AAD8BAE}"/>
              </a:ext>
            </a:extLst>
          </p:cNvPr>
          <p:cNvPicPr>
            <a:picLocks noChangeAspect="1"/>
          </p:cNvPicPr>
          <p:nvPr/>
        </p:nvPicPr>
        <p:blipFill>
          <a:blip r:embed="rId3"/>
          <a:stretch>
            <a:fillRect/>
          </a:stretch>
        </p:blipFill>
        <p:spPr>
          <a:xfrm>
            <a:off x="6467154" y="2892004"/>
            <a:ext cx="5068354" cy="3019914"/>
          </a:xfrm>
          <a:prstGeom prst="rect">
            <a:avLst/>
          </a:prstGeom>
          <a:ln>
            <a:solidFill>
              <a:schemeClr val="bg2">
                <a:lumMod val="90000"/>
              </a:schemeClr>
            </a:solidFill>
          </a:ln>
        </p:spPr>
      </p:pic>
    </p:spTree>
    <p:extLst>
      <p:ext uri="{BB962C8B-B14F-4D97-AF65-F5344CB8AC3E}">
        <p14:creationId xmlns:p14="http://schemas.microsoft.com/office/powerpoint/2010/main" val="223826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1255C0-4C12-5B79-2CE3-B73C548B625B}"/>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4" name="TextBox 3">
            <a:extLst>
              <a:ext uri="{FF2B5EF4-FFF2-40B4-BE49-F238E27FC236}">
                <a16:creationId xmlns:a16="http://schemas.microsoft.com/office/drawing/2014/main" id="{9A203E58-2587-85CE-359E-CF6AC1E8382F}"/>
              </a:ext>
            </a:extLst>
          </p:cNvPr>
          <p:cNvSpPr txBox="1"/>
          <p:nvPr/>
        </p:nvSpPr>
        <p:spPr>
          <a:xfrm>
            <a:off x="643596" y="341224"/>
            <a:ext cx="8556674" cy="1354217"/>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Add product to cart.</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1F2328"/>
                </a:solidFill>
                <a:effectLst/>
                <a:latin typeface="Segoe UI" panose="020B0502040204020203" pitchFamily="34" charset="0"/>
                <a:ea typeface="Times New Roman" panose="02020603050405020304" pitchFamily="18" charset="0"/>
              </a:rPr>
              <a:t>User can inspect the detail of certain dishes or products by clicking on the products’ image card. This will lead users to the detail page where expose all the information of that product.</a:t>
            </a:r>
            <a:endParaRPr lang="en-VN" sz="1800" dirty="0">
              <a:effectLst/>
              <a:latin typeface="Times New Roman" panose="02020603050405020304" pitchFamily="18" charset="0"/>
              <a:ea typeface="Times New Roman" panose="02020603050405020304" pitchFamily="18" charset="0"/>
            </a:endParaRPr>
          </a:p>
        </p:txBody>
      </p:sp>
      <p:pic>
        <p:nvPicPr>
          <p:cNvPr id="5" name="Picture 4" descr="Graphical user interface, website&#10;&#10;Description automatically generated">
            <a:extLst>
              <a:ext uri="{FF2B5EF4-FFF2-40B4-BE49-F238E27FC236}">
                <a16:creationId xmlns:a16="http://schemas.microsoft.com/office/drawing/2014/main" id="{AE8F0FB2-5989-5EB9-6FE9-9C2132F6A76B}"/>
              </a:ext>
            </a:extLst>
          </p:cNvPr>
          <p:cNvPicPr>
            <a:picLocks noChangeAspect="1"/>
          </p:cNvPicPr>
          <p:nvPr/>
        </p:nvPicPr>
        <p:blipFill>
          <a:blip r:embed="rId2"/>
          <a:stretch>
            <a:fillRect/>
          </a:stretch>
        </p:blipFill>
        <p:spPr>
          <a:xfrm>
            <a:off x="2830536" y="1948297"/>
            <a:ext cx="6530927" cy="3891370"/>
          </a:xfrm>
          <a:prstGeom prst="rect">
            <a:avLst/>
          </a:prstGeom>
          <a:ln>
            <a:solidFill>
              <a:schemeClr val="bg2"/>
            </a:solidFill>
          </a:ln>
        </p:spPr>
      </p:pic>
    </p:spTree>
    <p:extLst>
      <p:ext uri="{BB962C8B-B14F-4D97-AF65-F5344CB8AC3E}">
        <p14:creationId xmlns:p14="http://schemas.microsoft.com/office/powerpoint/2010/main" val="120833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0FE0F7-098E-D491-C548-1E475E06F4BA}"/>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4" name="TextBox 3">
            <a:extLst>
              <a:ext uri="{FF2B5EF4-FFF2-40B4-BE49-F238E27FC236}">
                <a16:creationId xmlns:a16="http://schemas.microsoft.com/office/drawing/2014/main" id="{C4C42EEB-86FA-5DEA-C8C1-D7EFD0C85E57}"/>
              </a:ext>
            </a:extLst>
          </p:cNvPr>
          <p:cNvSpPr txBox="1"/>
          <p:nvPr/>
        </p:nvSpPr>
        <p:spPr>
          <a:xfrm>
            <a:off x="545122" y="263468"/>
            <a:ext cx="8430065" cy="1631216"/>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Make an order.</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1F2328"/>
                </a:solidFill>
                <a:effectLst/>
                <a:latin typeface="Segoe UI" panose="020B0502040204020203" pitchFamily="34" charset="0"/>
                <a:ea typeface="Times New Roman" panose="02020603050405020304" pitchFamily="18" charset="0"/>
              </a:rPr>
              <a:t>Users can also see all the added products in the shopping cart. In this page, the number of products can still be modified or deleted conveniently. The pickup location and date have to be chosen so that the restaurant can know where and when users come. </a:t>
            </a:r>
            <a:endParaRPr lang="en-VN" sz="1800" dirty="0">
              <a:effectLst/>
              <a:latin typeface="Times New Roman" panose="02020603050405020304" pitchFamily="18" charset="0"/>
              <a:ea typeface="Times New Roman" panose="02020603050405020304" pitchFamily="18"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CF685935-9786-F981-D64D-43EAE43D28B3}"/>
              </a:ext>
            </a:extLst>
          </p:cNvPr>
          <p:cNvPicPr>
            <a:picLocks noChangeAspect="1"/>
          </p:cNvPicPr>
          <p:nvPr/>
        </p:nvPicPr>
        <p:blipFill>
          <a:blip r:embed="rId2"/>
          <a:stretch>
            <a:fillRect/>
          </a:stretch>
        </p:blipFill>
        <p:spPr>
          <a:xfrm>
            <a:off x="2744177" y="1894684"/>
            <a:ext cx="6703646" cy="3994282"/>
          </a:xfrm>
          <a:prstGeom prst="rect">
            <a:avLst/>
          </a:prstGeom>
        </p:spPr>
      </p:pic>
    </p:spTree>
    <p:extLst>
      <p:ext uri="{BB962C8B-B14F-4D97-AF65-F5344CB8AC3E}">
        <p14:creationId xmlns:p14="http://schemas.microsoft.com/office/powerpoint/2010/main" val="118375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2056A1-7332-AFE8-9012-583A1AD98235}"/>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4" name="TextBox 3">
            <a:extLst>
              <a:ext uri="{FF2B5EF4-FFF2-40B4-BE49-F238E27FC236}">
                <a16:creationId xmlns:a16="http://schemas.microsoft.com/office/drawing/2014/main" id="{A823937E-DD62-E0EC-453C-25B89CAAD6C9}"/>
              </a:ext>
            </a:extLst>
          </p:cNvPr>
          <p:cNvSpPr txBox="1"/>
          <p:nvPr/>
        </p:nvSpPr>
        <p:spPr>
          <a:xfrm>
            <a:off x="288917" y="263468"/>
            <a:ext cx="6098344" cy="1354217"/>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Authentication</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1F2328"/>
                </a:solidFill>
                <a:effectLst/>
                <a:latin typeface="Segoe UI" panose="020B0502040204020203" pitchFamily="34" charset="0"/>
                <a:ea typeface="Times New Roman" panose="02020603050405020304" pitchFamily="18" charset="0"/>
              </a:rPr>
              <a:t>Users can create the account for their own usage with email address and password. They can also change the password as desired when forgetting it. </a:t>
            </a:r>
            <a:endParaRPr lang="en-VN" sz="1800" dirty="0">
              <a:effectLst/>
              <a:latin typeface="Times New Roman" panose="02020603050405020304" pitchFamily="18" charset="0"/>
              <a:ea typeface="Times New Roman" panose="02020603050405020304" pitchFamily="18" charset="0"/>
            </a:endParaRPr>
          </a:p>
        </p:txBody>
      </p:sp>
      <p:pic>
        <p:nvPicPr>
          <p:cNvPr id="5" name="Picture 4" descr="Graphical user interface, application, table&#10;&#10;Description automatically generated">
            <a:extLst>
              <a:ext uri="{FF2B5EF4-FFF2-40B4-BE49-F238E27FC236}">
                <a16:creationId xmlns:a16="http://schemas.microsoft.com/office/drawing/2014/main" id="{FDA9BB15-F237-B104-BA3E-4C3508A55808}"/>
              </a:ext>
            </a:extLst>
          </p:cNvPr>
          <p:cNvPicPr>
            <a:picLocks noChangeAspect="1"/>
          </p:cNvPicPr>
          <p:nvPr/>
        </p:nvPicPr>
        <p:blipFill>
          <a:blip r:embed="rId2"/>
          <a:stretch>
            <a:fillRect/>
          </a:stretch>
        </p:blipFill>
        <p:spPr>
          <a:xfrm>
            <a:off x="402710" y="2189559"/>
            <a:ext cx="5441357" cy="3242163"/>
          </a:xfrm>
          <a:prstGeom prst="rect">
            <a:avLst/>
          </a:prstGeom>
          <a:ln>
            <a:solidFill>
              <a:schemeClr val="bg2"/>
            </a:solidFill>
          </a:ln>
        </p:spPr>
      </p:pic>
      <p:pic>
        <p:nvPicPr>
          <p:cNvPr id="6" name="Picture 5" descr="Graphical user interface, application, email, website&#10;&#10;Description automatically generated">
            <a:extLst>
              <a:ext uri="{FF2B5EF4-FFF2-40B4-BE49-F238E27FC236}">
                <a16:creationId xmlns:a16="http://schemas.microsoft.com/office/drawing/2014/main" id="{9C167AB8-7C6A-CA2A-A2D9-F24B794103D2}"/>
              </a:ext>
            </a:extLst>
          </p:cNvPr>
          <p:cNvPicPr>
            <a:picLocks noChangeAspect="1"/>
          </p:cNvPicPr>
          <p:nvPr/>
        </p:nvPicPr>
        <p:blipFill>
          <a:blip r:embed="rId3"/>
          <a:stretch>
            <a:fillRect/>
          </a:stretch>
        </p:blipFill>
        <p:spPr>
          <a:xfrm>
            <a:off x="6389250" y="2189559"/>
            <a:ext cx="5400040" cy="3217545"/>
          </a:xfrm>
          <a:prstGeom prst="rect">
            <a:avLst/>
          </a:prstGeom>
          <a:ln>
            <a:solidFill>
              <a:schemeClr val="bg2"/>
            </a:solidFill>
          </a:ln>
        </p:spPr>
      </p:pic>
    </p:spTree>
    <p:extLst>
      <p:ext uri="{BB962C8B-B14F-4D97-AF65-F5344CB8AC3E}">
        <p14:creationId xmlns:p14="http://schemas.microsoft.com/office/powerpoint/2010/main" val="119575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78D21032-FC58-37CA-38C5-9607C3269375}"/>
              </a:ext>
            </a:extLst>
          </p:cNvPr>
          <p:cNvPicPr>
            <a:picLocks noChangeAspect="1"/>
          </p:cNvPicPr>
          <p:nvPr/>
        </p:nvPicPr>
        <p:blipFill>
          <a:blip r:embed="rId2"/>
          <a:stretch>
            <a:fillRect/>
          </a:stretch>
        </p:blipFill>
        <p:spPr>
          <a:xfrm>
            <a:off x="4740813" y="1168177"/>
            <a:ext cx="7877907" cy="4521645"/>
          </a:xfrm>
          <a:prstGeom prst="rect">
            <a:avLst/>
          </a:prstGeom>
          <a:ln>
            <a:noFill/>
          </a:ln>
        </p:spPr>
      </p:pic>
      <p:sp>
        <p:nvSpPr>
          <p:cNvPr id="2" name="TextBox 1">
            <a:extLst>
              <a:ext uri="{FF2B5EF4-FFF2-40B4-BE49-F238E27FC236}">
                <a16:creationId xmlns:a16="http://schemas.microsoft.com/office/drawing/2014/main" id="{1D945ABB-DC74-388A-7539-C97E784126F3}"/>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3" name="TextBox 2">
            <a:extLst>
              <a:ext uri="{FF2B5EF4-FFF2-40B4-BE49-F238E27FC236}">
                <a16:creationId xmlns:a16="http://schemas.microsoft.com/office/drawing/2014/main" id="{71ABB97D-CFB5-917E-D791-19CCED2E7BC9}"/>
              </a:ext>
            </a:extLst>
          </p:cNvPr>
          <p:cNvSpPr txBox="1"/>
          <p:nvPr/>
        </p:nvSpPr>
        <p:spPr>
          <a:xfrm>
            <a:off x="3637349" y="297915"/>
            <a:ext cx="4917300" cy="646331"/>
          </a:xfrm>
          <a:prstGeom prst="rect">
            <a:avLst/>
          </a:prstGeom>
          <a:noFill/>
        </p:spPr>
        <p:txBody>
          <a:bodyPr wrap="square" rtlCol="0">
            <a:spAutoFit/>
          </a:bodyPr>
          <a:lstStyle/>
          <a:p>
            <a:r>
              <a:rPr lang="en-VN" sz="3600" b="1" dirty="0"/>
              <a:t>SECURITY SOLUTIONS</a:t>
            </a:r>
          </a:p>
        </p:txBody>
      </p:sp>
      <p:sp>
        <p:nvSpPr>
          <p:cNvPr id="5" name="TextBox 4">
            <a:extLst>
              <a:ext uri="{FF2B5EF4-FFF2-40B4-BE49-F238E27FC236}">
                <a16:creationId xmlns:a16="http://schemas.microsoft.com/office/drawing/2014/main" id="{A5E638E8-18CA-5163-6140-1842138D238E}"/>
              </a:ext>
            </a:extLst>
          </p:cNvPr>
          <p:cNvSpPr txBox="1"/>
          <p:nvPr/>
        </p:nvSpPr>
        <p:spPr>
          <a:xfrm>
            <a:off x="1178699" y="2483595"/>
            <a:ext cx="4917300" cy="1908215"/>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Input validation</a:t>
            </a:r>
            <a:endParaRPr lang="en-V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In Login and Signup form, each specific input field will have a regex function to validate the typed value. This enhances the security of the form when users submit their value to server and reduce the rate of XSS attack.   </a:t>
            </a:r>
            <a:endParaRPr lang="en-V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898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80548-CCEF-85F1-2A58-1B319637C032}"/>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pic>
        <p:nvPicPr>
          <p:cNvPr id="7" name="Picture 6" descr="Graphical user interface, application&#10;&#10;Description automatically generated">
            <a:extLst>
              <a:ext uri="{FF2B5EF4-FFF2-40B4-BE49-F238E27FC236}">
                <a16:creationId xmlns:a16="http://schemas.microsoft.com/office/drawing/2014/main" id="{AE900B2C-EADF-0954-3554-98BC60F3C4FC}"/>
              </a:ext>
            </a:extLst>
          </p:cNvPr>
          <p:cNvPicPr>
            <a:picLocks noChangeAspect="1"/>
          </p:cNvPicPr>
          <p:nvPr/>
        </p:nvPicPr>
        <p:blipFill>
          <a:blip r:embed="rId2"/>
          <a:stretch>
            <a:fillRect/>
          </a:stretch>
        </p:blipFill>
        <p:spPr>
          <a:xfrm>
            <a:off x="4457727" y="906520"/>
            <a:ext cx="7734273" cy="4439204"/>
          </a:xfrm>
          <a:prstGeom prst="rect">
            <a:avLst/>
          </a:prstGeom>
          <a:ln>
            <a:noFill/>
          </a:ln>
        </p:spPr>
      </p:pic>
      <p:sp>
        <p:nvSpPr>
          <p:cNvPr id="4" name="TextBox 3">
            <a:extLst>
              <a:ext uri="{FF2B5EF4-FFF2-40B4-BE49-F238E27FC236}">
                <a16:creationId xmlns:a16="http://schemas.microsoft.com/office/drawing/2014/main" id="{4B79577F-397B-1728-8428-6F224CE7BA9A}"/>
              </a:ext>
            </a:extLst>
          </p:cNvPr>
          <p:cNvSpPr txBox="1"/>
          <p:nvPr/>
        </p:nvSpPr>
        <p:spPr>
          <a:xfrm>
            <a:off x="1035035" y="1881034"/>
            <a:ext cx="5060965" cy="1354217"/>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Input </a:t>
            </a:r>
            <a:r>
              <a:rPr lang="en-US" sz="1800" b="1" dirty="0">
                <a:solidFill>
                  <a:srgbClr val="000000"/>
                </a:solidFill>
                <a:effectLst/>
                <a:latin typeface="Segoe UI" panose="020B0502040204020203" pitchFamily="34" charset="0"/>
                <a:ea typeface="Times New Roman" panose="02020603050405020304" pitchFamily="18" charset="0"/>
              </a:rPr>
              <a:t>sanitization</a:t>
            </a:r>
            <a:endParaRPr lang="en-VN" sz="1800" dirty="0">
              <a:effectLst/>
              <a:latin typeface="Times New Roman" panose="02020603050405020304" pitchFamily="18" charset="0"/>
              <a:ea typeface="Times New Roman" panose="02020603050405020304" pitchFamily="18" charset="0"/>
            </a:endParaRPr>
          </a:p>
          <a:p>
            <a:pPr>
              <a:spcAft>
                <a:spcPts val="1200"/>
              </a:spcAft>
            </a:pPr>
            <a:r>
              <a:rPr lang="en-US" sz="1800" dirty="0">
                <a:solidFill>
                  <a:srgbClr val="000000"/>
                </a:solidFill>
                <a:effectLst/>
                <a:latin typeface="Times New Roman" panose="02020603050405020304" pitchFamily="18" charset="0"/>
                <a:ea typeface="Times New Roman" panose="02020603050405020304" pitchFamily="18" charset="0"/>
              </a:rPr>
              <a:t>Thank to email regex, invalid value in email field will not be submitted to server although an image tag is passed into the field.</a:t>
            </a:r>
            <a:endParaRPr lang="en-VN"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4B4861E5-D331-3497-60BA-21E652DE3486}"/>
              </a:ext>
            </a:extLst>
          </p:cNvPr>
          <p:cNvSpPr txBox="1"/>
          <p:nvPr/>
        </p:nvSpPr>
        <p:spPr>
          <a:xfrm>
            <a:off x="1035035" y="3752948"/>
            <a:ext cx="4350434" cy="92333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And by default, React DOM automatically escapes any value embedded in JSX before rendering them</a:t>
            </a:r>
            <a:r>
              <a:rPr lang="en-VN" dirty="0">
                <a:effectLst/>
              </a:rPr>
              <a:t> </a:t>
            </a:r>
            <a:endParaRPr lang="en-VN" dirty="0"/>
          </a:p>
        </p:txBody>
      </p:sp>
    </p:spTree>
    <p:extLst>
      <p:ext uri="{BB962C8B-B14F-4D97-AF65-F5344CB8AC3E}">
        <p14:creationId xmlns:p14="http://schemas.microsoft.com/office/powerpoint/2010/main" val="187574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6FDB4-DB99-CE3A-2994-2FB0CF020849}"/>
              </a:ext>
            </a:extLst>
          </p:cNvPr>
          <p:cNvSpPr txBox="1"/>
          <p:nvPr/>
        </p:nvSpPr>
        <p:spPr>
          <a:xfrm>
            <a:off x="288917" y="6225200"/>
            <a:ext cx="5060965" cy="369332"/>
          </a:xfrm>
          <a:prstGeom prst="rect">
            <a:avLst/>
          </a:prstGeom>
          <a:noFill/>
        </p:spPr>
        <p:txBody>
          <a:bodyPr wrap="square" rtlCol="0">
            <a:spAutoFit/>
          </a:bodyPr>
          <a:lstStyle/>
          <a:p>
            <a:r>
              <a:rPr lang="en-VN" dirty="0"/>
              <a:t>Secure Programming</a:t>
            </a:r>
          </a:p>
        </p:txBody>
      </p:sp>
      <p:sp>
        <p:nvSpPr>
          <p:cNvPr id="4" name="TextBox 3">
            <a:extLst>
              <a:ext uri="{FF2B5EF4-FFF2-40B4-BE49-F238E27FC236}">
                <a16:creationId xmlns:a16="http://schemas.microsoft.com/office/drawing/2014/main" id="{A4596A0A-87DA-DAAD-897B-AECEFFE0A395}"/>
              </a:ext>
            </a:extLst>
          </p:cNvPr>
          <p:cNvSpPr txBox="1"/>
          <p:nvPr/>
        </p:nvSpPr>
        <p:spPr>
          <a:xfrm>
            <a:off x="216876" y="1720840"/>
            <a:ext cx="2602523" cy="3416320"/>
          </a:xfrm>
          <a:prstGeom prst="rect">
            <a:avLst/>
          </a:prstGeom>
          <a:noFill/>
        </p:spPr>
        <p:txBody>
          <a:bodyPr wrap="square">
            <a:spAutoFit/>
          </a:bodyPr>
          <a:lstStyle/>
          <a:p>
            <a:endParaRPr lang="en-V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For every incoming request, server will check the value in body with the same logic in the front-end side. This is the second security layer and a safe mechanism to make sure that the data is all valid before saving in the database. </a:t>
            </a:r>
            <a:endParaRPr lang="en-VN" sz="18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CC80D3DF-CD51-3D8D-63F2-4742B9B8ED66}"/>
              </a:ext>
            </a:extLst>
          </p:cNvPr>
          <p:cNvSpPr txBox="1"/>
          <p:nvPr/>
        </p:nvSpPr>
        <p:spPr>
          <a:xfrm>
            <a:off x="216876" y="832546"/>
            <a:ext cx="6098344" cy="369332"/>
          </a:xfrm>
          <a:prstGeom prst="rect">
            <a:avLst/>
          </a:prstGeom>
          <a:noFill/>
        </p:spPr>
        <p:txBody>
          <a:bodyPr wrap="square">
            <a:spAutoFit/>
          </a:bodyPr>
          <a:lstStyle/>
          <a:p>
            <a:pPr>
              <a:spcAft>
                <a:spcPts val="1200"/>
              </a:spcAft>
            </a:pPr>
            <a:r>
              <a:rPr lang="en-US" sz="1800" b="1" dirty="0">
                <a:solidFill>
                  <a:srgbClr val="1F2328"/>
                </a:solidFill>
                <a:effectLst/>
                <a:latin typeface="Segoe UI" panose="020B0502040204020203" pitchFamily="34" charset="0"/>
                <a:ea typeface="Times New Roman" panose="02020603050405020304" pitchFamily="18" charset="0"/>
              </a:rPr>
              <a:t>Server input’s validation</a:t>
            </a:r>
            <a:endParaRPr lang="en-VN" sz="1800" dirty="0">
              <a:effectLst/>
              <a:latin typeface="Times New Roman" panose="02020603050405020304" pitchFamily="18" charset="0"/>
              <a:ea typeface="Times New Roman" panose="02020603050405020304" pitchFamily="18" charset="0"/>
            </a:endParaRPr>
          </a:p>
        </p:txBody>
      </p:sp>
      <p:pic>
        <p:nvPicPr>
          <p:cNvPr id="7" name="Picture 6" descr="Graphical user interface, text, application, Teams&#10;&#10;Description automatically generated">
            <a:extLst>
              <a:ext uri="{FF2B5EF4-FFF2-40B4-BE49-F238E27FC236}">
                <a16:creationId xmlns:a16="http://schemas.microsoft.com/office/drawing/2014/main" id="{426567EC-C73C-00F0-C68F-EF0797ED3905}"/>
              </a:ext>
            </a:extLst>
          </p:cNvPr>
          <p:cNvPicPr>
            <a:picLocks noChangeAspect="1"/>
          </p:cNvPicPr>
          <p:nvPr/>
        </p:nvPicPr>
        <p:blipFill>
          <a:blip r:embed="rId2"/>
          <a:stretch>
            <a:fillRect/>
          </a:stretch>
        </p:blipFill>
        <p:spPr>
          <a:xfrm>
            <a:off x="3307079" y="0"/>
            <a:ext cx="8884921" cy="6858000"/>
          </a:xfrm>
          <a:prstGeom prst="rect">
            <a:avLst/>
          </a:prstGeom>
          <a:ln>
            <a:solidFill>
              <a:schemeClr val="bg2"/>
            </a:solidFill>
          </a:ln>
        </p:spPr>
      </p:pic>
    </p:spTree>
    <p:extLst>
      <p:ext uri="{BB962C8B-B14F-4D97-AF65-F5344CB8AC3E}">
        <p14:creationId xmlns:p14="http://schemas.microsoft.com/office/powerpoint/2010/main" val="1867305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582</Words>
  <Application>Microsoft Macintosh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Tuong Hoang</dc:creator>
  <cp:lastModifiedBy>Tuong Hoang</cp:lastModifiedBy>
  <cp:revision>10</cp:revision>
  <dcterms:created xsi:type="dcterms:W3CDTF">2023-05-08T20:56:23Z</dcterms:created>
  <dcterms:modified xsi:type="dcterms:W3CDTF">2023-05-08T21:49:52Z</dcterms:modified>
</cp:coreProperties>
</file>